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5-2.png>
</file>

<file path=ppt/media/image-5-3.png>
</file>

<file path=ppt/media/image-5-4.png>
</file>

<file path=ppt/media/image-7-1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slideLayout" Target="../slideLayouts/slideLayout5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slideLayout" Target="../slideLayouts/slideLayout9.xml"/><Relationship Id="rId9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Banking System Presentation Material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6895"/>
            <a:ext cx="75471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Banking Simulation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758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Secure Console-Based Banking Application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7207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Developer: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30184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Nitish Sahni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8915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Institution: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280190" y="547270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Acadia University (ID: 0263900s)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37207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Date: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2721" y="430184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December 2024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48915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Technology Stack: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42721" y="547270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C++17 | Object-Oriented Programming | File I/O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95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42103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EEF3F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51162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20194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3720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Design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59949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a secure banking simulation using modern C++.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542103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EEF3FF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251162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220194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23720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Operations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59949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deposits, withdrawals, and transfers.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542103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EEF3FF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251162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220194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23720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OOP Principles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599497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object-oriented programming and design patterns.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512475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EEF3FF"/>
          </a:solidFill>
          <a:ln/>
        </p:spPr>
      </p:sp>
      <p:sp>
        <p:nvSpPr>
          <p:cNvPr id="22" name="Shape 20"/>
          <p:cNvSpPr/>
          <p:nvPr/>
        </p:nvSpPr>
        <p:spPr>
          <a:xfrm>
            <a:off x="793790" y="5481995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517231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24" name="Text 22"/>
          <p:cNvSpPr/>
          <p:nvPr/>
        </p:nvSpPr>
        <p:spPr>
          <a:xfrm>
            <a:off x="3861614" y="534245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56986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an intuitive, console-based user interface.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512475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EEF3FF"/>
          </a:solidFill>
          <a:ln/>
        </p:spPr>
      </p:sp>
      <p:sp>
        <p:nvSpPr>
          <p:cNvPr id="28" name="Shape 26"/>
          <p:cNvSpPr/>
          <p:nvPr/>
        </p:nvSpPr>
        <p:spPr>
          <a:xfrm>
            <a:off x="7428548" y="5481995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2298" y="517231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6371" y="534245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Persistence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56986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robust data persistence mechanisms.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443" y="566857"/>
            <a:ext cx="5150763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Features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7443" y="1519595"/>
            <a:ext cx="515064" cy="5150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80039" y="1641872"/>
            <a:ext cx="2780586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Account Management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980039" y="2087285"/>
            <a:ext cx="692931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Unique 8-digit account numbers, cryptographic password authentication, secure login/logout.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07443" y="3158371"/>
            <a:ext cx="515064" cy="5150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980039" y="3280648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Banking Operations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980039" y="3726061"/>
            <a:ext cx="692931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deposits, withdrawals with validation, inter-account transfers, instant balance updates.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07443" y="4797147"/>
            <a:ext cx="515064" cy="5150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980039" y="4919424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Persistence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980039" y="5364837"/>
            <a:ext cx="692931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Text-based file storage, timestamped transaction history, automatic serialization.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07443" y="6435923"/>
            <a:ext cx="515064" cy="51506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980039" y="6558201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Experience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6980039" y="7003613"/>
            <a:ext cx="692931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menu, input validation, clear prompts, professional formatting.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216" y="610314"/>
            <a:ext cx="5557242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Architecture</a:t>
            </a:r>
            <a:endParaRPr lang="en-US" sz="43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5881" y="1745337"/>
            <a:ext cx="1618536" cy="12761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89296" y="2346841"/>
            <a:ext cx="31146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5075873" y="1966793"/>
            <a:ext cx="2118241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BankingSystem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5075873" y="2445663"/>
            <a:ext cx="21182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 Controller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909780" y="3033832"/>
            <a:ext cx="8890040" cy="15240"/>
          </a:xfrm>
          <a:prstGeom prst="roundRect">
            <a:avLst>
              <a:gd name="adj" fmla="val 610422"/>
            </a:avLst>
          </a:prstGeom>
          <a:solidFill>
            <a:srgbClr val="B7BFE0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494" y="3076813"/>
            <a:ext cx="3237190" cy="127611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89296" y="3520202"/>
            <a:ext cx="31146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6"/>
          <p:cNvSpPr/>
          <p:nvPr/>
        </p:nvSpPr>
        <p:spPr>
          <a:xfrm>
            <a:off x="5885140" y="3298269"/>
            <a:ext cx="1862138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5885140" y="3777139"/>
            <a:ext cx="18621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Account Manager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5719048" y="4365308"/>
            <a:ext cx="8080772" cy="15240"/>
          </a:xfrm>
          <a:prstGeom prst="roundRect">
            <a:avLst>
              <a:gd name="adj" fmla="val 610422"/>
            </a:avLst>
          </a:prstGeom>
          <a:solidFill>
            <a:srgbClr val="B7BFE0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7226" y="4408289"/>
            <a:ext cx="4855845" cy="127611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89296" y="4851678"/>
            <a:ext cx="31146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50" dirty="0"/>
          </a:p>
        </p:txBody>
      </p:sp>
      <p:sp>
        <p:nvSpPr>
          <p:cNvPr id="15" name="Text 10"/>
          <p:cNvSpPr/>
          <p:nvPr/>
        </p:nvSpPr>
        <p:spPr>
          <a:xfrm>
            <a:off x="6694527" y="4629745"/>
            <a:ext cx="1704023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Account</a:t>
            </a:r>
            <a:endParaRPr lang="en-US" sz="2150" dirty="0"/>
          </a:p>
        </p:txBody>
      </p:sp>
      <p:sp>
        <p:nvSpPr>
          <p:cNvPr id="16" name="Text 11"/>
          <p:cNvSpPr/>
          <p:nvPr/>
        </p:nvSpPr>
        <p:spPr>
          <a:xfrm>
            <a:off x="6694527" y="5108615"/>
            <a:ext cx="17040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Operations</a:t>
            </a:r>
            <a:endParaRPr lang="en-US" sz="1700" dirty="0"/>
          </a:p>
        </p:txBody>
      </p:sp>
      <p:sp>
        <p:nvSpPr>
          <p:cNvPr id="17" name="Shape 12"/>
          <p:cNvSpPr/>
          <p:nvPr/>
        </p:nvSpPr>
        <p:spPr>
          <a:xfrm>
            <a:off x="6528435" y="5696783"/>
            <a:ext cx="7271385" cy="15240"/>
          </a:xfrm>
          <a:prstGeom prst="roundRect">
            <a:avLst>
              <a:gd name="adj" fmla="val 610422"/>
            </a:avLst>
          </a:prstGeom>
          <a:solidFill>
            <a:srgbClr val="B7BFE0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839" y="5739765"/>
            <a:ext cx="6474500" cy="1276112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89296" y="6183154"/>
            <a:ext cx="31146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450" dirty="0"/>
          </a:p>
        </p:txBody>
      </p:sp>
      <p:sp>
        <p:nvSpPr>
          <p:cNvPr id="20" name="Text 14"/>
          <p:cNvSpPr/>
          <p:nvPr/>
        </p:nvSpPr>
        <p:spPr>
          <a:xfrm>
            <a:off x="7503795" y="5961221"/>
            <a:ext cx="1608296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Transaction</a:t>
            </a:r>
            <a:endParaRPr lang="en-US" sz="2150" dirty="0"/>
          </a:p>
        </p:txBody>
      </p:sp>
      <p:sp>
        <p:nvSpPr>
          <p:cNvPr id="21" name="Text 15"/>
          <p:cNvSpPr/>
          <p:nvPr/>
        </p:nvSpPr>
        <p:spPr>
          <a:xfrm>
            <a:off x="7503795" y="6440091"/>
            <a:ext cx="16082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Activity Logger</a:t>
            </a:r>
            <a:endParaRPr lang="en-US" sz="1700" dirty="0"/>
          </a:p>
        </p:txBody>
      </p:sp>
      <p:sp>
        <p:nvSpPr>
          <p:cNvPr id="22" name="Text 16"/>
          <p:cNvSpPr/>
          <p:nvPr/>
        </p:nvSpPr>
        <p:spPr>
          <a:xfrm>
            <a:off x="775216" y="7264956"/>
            <a:ext cx="130799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Object-Oriented Architecture with Encapsulation, Separation of Concerns, and Defensive Programming.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329" y="574358"/>
            <a:ext cx="5181243" cy="647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Live Demonstration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5329" y="3957399"/>
            <a:ext cx="207169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25329" y="4286726"/>
            <a:ext cx="4255056" cy="2286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5" name="Text 3"/>
          <p:cNvSpPr/>
          <p:nvPr/>
        </p:nvSpPr>
        <p:spPr>
          <a:xfrm>
            <a:off x="725329" y="4436031"/>
            <a:ext cx="2590562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Initialization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25329" y="4884182"/>
            <a:ext cx="4255056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Launch application, display welcome screen and main menu.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187553" y="3957399"/>
            <a:ext cx="207169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87553" y="4286726"/>
            <a:ext cx="4255175" cy="2286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9" name="Text 7"/>
          <p:cNvSpPr/>
          <p:nvPr/>
        </p:nvSpPr>
        <p:spPr>
          <a:xfrm>
            <a:off x="5187553" y="4436031"/>
            <a:ext cx="2590562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Account Creation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187553" y="4884182"/>
            <a:ext cx="4255175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"John Doe" with $500, generate account number, secure password.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649897" y="3957399"/>
            <a:ext cx="207169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9649897" y="4286726"/>
            <a:ext cx="4255056" cy="2286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13" name="Text 11"/>
          <p:cNvSpPr/>
          <p:nvPr/>
        </p:nvSpPr>
        <p:spPr>
          <a:xfrm>
            <a:off x="9649897" y="4436031"/>
            <a:ext cx="3578066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Authentication &amp; Operations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9649897" y="4884182"/>
            <a:ext cx="4255056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Login, view info, deposit +$200, withdraw -$100 (validation).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5329" y="5909905"/>
            <a:ext cx="207169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25329" y="6239232"/>
            <a:ext cx="6486168" cy="2286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17" name="Text 15"/>
          <p:cNvSpPr/>
          <p:nvPr/>
        </p:nvSpPr>
        <p:spPr>
          <a:xfrm>
            <a:off x="725329" y="6388537"/>
            <a:ext cx="3282791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Multi-Account Operations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25329" y="6836688"/>
            <a:ext cx="6486168" cy="663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"Jane Smith" ($300), transfer John → Jane ($150), show balances.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418665" y="5909905"/>
            <a:ext cx="207169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418665" y="6239232"/>
            <a:ext cx="6486287" cy="2286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21" name="Text 19"/>
          <p:cNvSpPr/>
          <p:nvPr/>
        </p:nvSpPr>
        <p:spPr>
          <a:xfrm>
            <a:off x="7418665" y="6388537"/>
            <a:ext cx="2590562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Persistence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7418665" y="6836688"/>
            <a:ext cx="6486287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 transaction history, restart app, verify data integrity.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381" y="771525"/>
            <a:ext cx="5786438" cy="678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59381" y="1991916"/>
            <a:ext cx="3254693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Security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759381" y="2615684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AES-256 encryption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9381" y="3038594"/>
            <a:ext cx="3547943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Two-factor authentication (2FA)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9381" y="380857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Session timeout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9381" y="423148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Biometric authentication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9381" y="4795480"/>
            <a:ext cx="3254693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Features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759381" y="5419249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Multiple account types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9381" y="5842159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interest calculation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9381" y="6265069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Loan management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9381" y="6687979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Multi-currency support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844296" y="1991916"/>
            <a:ext cx="3254693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Scalability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4844296" y="2615684"/>
            <a:ext cx="3547943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 integration (SQL/NoSQL)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4844296" y="338566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RESTful API development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4844296" y="380857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Web/Mobile frontend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4844296" y="423148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Push notifications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4844296" y="4795480"/>
            <a:ext cx="3254693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Enterprise Features</a:t>
            </a:r>
            <a:endParaRPr lang="en-US" sz="2550" dirty="0"/>
          </a:p>
        </p:txBody>
      </p:sp>
      <p:sp>
        <p:nvSpPr>
          <p:cNvPr id="20" name="Text 17"/>
          <p:cNvSpPr/>
          <p:nvPr/>
        </p:nvSpPr>
        <p:spPr>
          <a:xfrm>
            <a:off x="4844296" y="5419249"/>
            <a:ext cx="3547943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 dashboard with analytics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4844296" y="6189226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statements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4844296" y="6612136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Configurable transaction limits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4844296" y="7035046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Compliance reporting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950" y="751642"/>
            <a:ext cx="6173629" cy="663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Reflection &amp; Conclusion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2950" y="1733312"/>
            <a:ext cx="3722965" cy="3105745"/>
          </a:xfrm>
          <a:prstGeom prst="roundRect">
            <a:avLst>
              <a:gd name="adj" fmla="val 2871"/>
            </a:avLst>
          </a:prstGeom>
          <a:solidFill>
            <a:srgbClr val="D1D9FA"/>
          </a:solidFill>
          <a:ln w="7620">
            <a:solidFill>
              <a:srgbClr val="B7BFE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62739" y="1953101"/>
            <a:ext cx="636746" cy="636746"/>
          </a:xfrm>
          <a:prstGeom prst="roundRect">
            <a:avLst>
              <a:gd name="adj" fmla="val 14359078"/>
            </a:avLst>
          </a:prstGeom>
          <a:solidFill>
            <a:srgbClr val="4666ED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7880" y="2128242"/>
            <a:ext cx="286464" cy="28646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2739" y="2802017"/>
            <a:ext cx="3197304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Success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62739" y="3261003"/>
            <a:ext cx="3283387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operations, robust OOP design, comprehensive error handling, secure data persistence, intuitive UI.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4678085" y="1733312"/>
            <a:ext cx="3722965" cy="3105745"/>
          </a:xfrm>
          <a:prstGeom prst="roundRect">
            <a:avLst>
              <a:gd name="adj" fmla="val 2871"/>
            </a:avLst>
          </a:prstGeom>
          <a:solidFill>
            <a:srgbClr val="D1D9FA"/>
          </a:solidFill>
          <a:ln w="7620">
            <a:solidFill>
              <a:srgbClr val="B7BFE0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897874" y="1953101"/>
            <a:ext cx="636746" cy="636746"/>
          </a:xfrm>
          <a:prstGeom prst="roundRect">
            <a:avLst>
              <a:gd name="adj" fmla="val 14359078"/>
            </a:avLst>
          </a:prstGeom>
          <a:solidFill>
            <a:srgbClr val="4666ED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73015" y="2128242"/>
            <a:ext cx="286464" cy="28646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97874" y="2802017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Insights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4897874" y="3261003"/>
            <a:ext cx="3283387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Importance of defensive programming, modular design, security-first approach, and user-centric design.</a:t>
            </a:r>
            <a:endParaRPr lang="en-US" sz="1650" dirty="0"/>
          </a:p>
        </p:txBody>
      </p:sp>
      <p:sp>
        <p:nvSpPr>
          <p:cNvPr id="14" name="Shape 9"/>
          <p:cNvSpPr/>
          <p:nvPr/>
        </p:nvSpPr>
        <p:spPr>
          <a:xfrm>
            <a:off x="742950" y="5051227"/>
            <a:ext cx="7658100" cy="2426613"/>
          </a:xfrm>
          <a:prstGeom prst="roundRect">
            <a:avLst>
              <a:gd name="adj" fmla="val 3674"/>
            </a:avLst>
          </a:prstGeom>
          <a:solidFill>
            <a:srgbClr val="D1D9FA"/>
          </a:solidFill>
          <a:ln w="7620">
            <a:solidFill>
              <a:srgbClr val="B7BFE0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962739" y="5271016"/>
            <a:ext cx="636746" cy="636746"/>
          </a:xfrm>
          <a:prstGeom prst="roundRect">
            <a:avLst>
              <a:gd name="adj" fmla="val 14359078"/>
            </a:avLst>
          </a:prstGeom>
          <a:solidFill>
            <a:srgbClr val="4666ED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7880" y="5446157"/>
            <a:ext cx="286464" cy="28646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62739" y="6119932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Impact</a:t>
            </a:r>
            <a:endParaRPr lang="en-US" sz="2050" dirty="0"/>
          </a:p>
        </p:txBody>
      </p:sp>
      <p:sp>
        <p:nvSpPr>
          <p:cNvPr id="18" name="Text 12"/>
          <p:cNvSpPr/>
          <p:nvPr/>
        </p:nvSpPr>
        <p:spPr>
          <a:xfrm>
            <a:off x="962739" y="6578918"/>
            <a:ext cx="7218521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Demonstrates production-ready coding, foundation for enterprise systems, full SDLC experience.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2025-12-01T13:38:07Z</dcterms:created>
  <dcterms:modified xsi:type="dcterms:W3CDTF">2025-12-01T13:38:07Z</dcterms:modified>
</cp:coreProperties>
</file>